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EFF5F-D009-4454-A972-110ABCF7D0D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E1FA58-E1B7-43A5-B507-EB67C448F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26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1FA58-E1B7-43A5-B507-EB67C448FBA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698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42988" y="2203290"/>
            <a:ext cx="11716869" cy="246858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672" y="2300865"/>
            <a:ext cx="7754469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1">
            <a:extLst>
              <a:ext uri="{FF2B5EF4-FFF2-40B4-BE49-F238E27FC236}">
                <a16:creationId xmlns:a16="http://schemas.microsoft.com/office/drawing/2014/main" id="{227F28FB-346D-45F5-A52C-A1B7DBC13191}"/>
              </a:ext>
            </a:extLst>
          </p:cNvPr>
          <p:cNvSpPr txBox="1">
            <a:spLocks/>
          </p:cNvSpPr>
          <p:nvPr/>
        </p:nvSpPr>
        <p:spPr>
          <a:xfrm>
            <a:off x="6411169" y="357847"/>
            <a:ext cx="5548688" cy="50948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3200" b="1" dirty="0" smtClean="0"/>
              <a:t>УРОКИ</a:t>
            </a:r>
            <a:r>
              <a:rPr lang="ru-RU" sz="3200" b="1" baseline="0" dirty="0" smtClean="0"/>
              <a:t> ПО </a:t>
            </a:r>
            <a:r>
              <a:rPr lang="en-US" sz="3200" b="1" dirty="0" smtClean="0"/>
              <a:t>SPIKE PRIME</a:t>
            </a:r>
            <a:endParaRPr lang="en-US" sz="3200" b="1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780A6E-BC42-443E-B6EE-CF18D754C3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b="32885"/>
          <a:stretch/>
        </p:blipFill>
        <p:spPr>
          <a:xfrm>
            <a:off x="239783" y="1052244"/>
            <a:ext cx="2224461" cy="1119706"/>
          </a:xfrm>
          <a:prstGeom prst="rect">
            <a:avLst/>
          </a:prstGeom>
        </p:spPr>
      </p:pic>
      <p:pic>
        <p:nvPicPr>
          <p:cNvPr id="12" name="Picture 11" descr="A picture containing sitting, game, remote, video&#10;&#10;Description automatically generated">
            <a:extLst>
              <a:ext uri="{FF2B5EF4-FFF2-40B4-BE49-F238E27FC236}">
                <a16:creationId xmlns:a16="http://schemas.microsoft.com/office/drawing/2014/main" id="{19D0660C-C674-40CA-9A39-C1E73533C9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4583" t="2888" r="29917" b="4667"/>
          <a:stretch/>
        </p:blipFill>
        <p:spPr>
          <a:xfrm>
            <a:off x="8078140" y="1349910"/>
            <a:ext cx="3563211" cy="407224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692F0F6-55AF-4824-99CB-E83F101B1EC4}"/>
              </a:ext>
            </a:extLst>
          </p:cNvPr>
          <p:cNvGrpSpPr/>
          <p:nvPr/>
        </p:nvGrpSpPr>
        <p:grpSpPr>
          <a:xfrm>
            <a:off x="255889" y="5040728"/>
            <a:ext cx="6364717" cy="1188622"/>
            <a:chOff x="131592" y="5034964"/>
            <a:chExt cx="4773538" cy="1188622"/>
          </a:xfrm>
        </p:grpSpPr>
        <p:pic>
          <p:nvPicPr>
            <p:cNvPr id="13" name="Picture 12" descr="A picture containing drawing, window&#10;&#10;Description automatically generated">
              <a:extLst>
                <a:ext uri="{FF2B5EF4-FFF2-40B4-BE49-F238E27FC236}">
                  <a16:creationId xmlns:a16="http://schemas.microsoft.com/office/drawing/2014/main" id="{5D287EC6-F8B0-448E-8D55-DF322AE18F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26564" y="5034964"/>
              <a:ext cx="1188622" cy="1188622"/>
            </a:xfrm>
            <a:prstGeom prst="rect">
              <a:avLst/>
            </a:prstGeom>
          </p:spPr>
        </p:pic>
        <p:pic>
          <p:nvPicPr>
            <p:cNvPr id="14" name="Picture 13" descr="A picture containing building, drawing&#10;&#10;Description automatically generated">
              <a:extLst>
                <a:ext uri="{FF2B5EF4-FFF2-40B4-BE49-F238E27FC236}">
                  <a16:creationId xmlns:a16="http://schemas.microsoft.com/office/drawing/2014/main" id="{91372CAA-8BA2-4843-A4AF-2048CC06B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592" y="5034964"/>
              <a:ext cx="1188622" cy="1188622"/>
            </a:xfrm>
            <a:prstGeom prst="rect">
              <a:avLst/>
            </a:prstGeom>
          </p:spPr>
        </p:pic>
        <p:pic>
          <p:nvPicPr>
            <p:cNvPr id="15" name="Picture 14" descr="A picture containing drawing, holding&#10;&#10;Description automatically generated">
              <a:extLst>
                <a:ext uri="{FF2B5EF4-FFF2-40B4-BE49-F238E27FC236}">
                  <a16:creationId xmlns:a16="http://schemas.microsoft.com/office/drawing/2014/main" id="{CA9216A7-E69F-420F-8299-1B49C99B4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16508" y="5034964"/>
              <a:ext cx="1188622" cy="1188622"/>
            </a:xfrm>
            <a:prstGeom prst="rect">
              <a:avLst/>
            </a:prstGeom>
          </p:spPr>
        </p:pic>
        <p:pic>
          <p:nvPicPr>
            <p:cNvPr id="16" name="Picture 15" descr="A picture containing drawing, building, purple, window&#10;&#10;Description automatically generated">
              <a:extLst>
                <a:ext uri="{FF2B5EF4-FFF2-40B4-BE49-F238E27FC236}">
                  <a16:creationId xmlns:a16="http://schemas.microsoft.com/office/drawing/2014/main" id="{A73BEF5F-3C41-4C38-9C7F-2522CAC61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1536" y="5034964"/>
              <a:ext cx="1188622" cy="11886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206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597457" y="599726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1DB4275A-6E23-4F5B-8983-C2CDA441B1BF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53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7431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26356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B4275A-6E23-4F5B-8983-C2CDA441B1BF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82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42988" y="2203290"/>
            <a:ext cx="11716869" cy="246858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672" y="2300865"/>
            <a:ext cx="7754469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1">
            <a:extLst>
              <a:ext uri="{FF2B5EF4-FFF2-40B4-BE49-F238E27FC236}">
                <a16:creationId xmlns:a16="http://schemas.microsoft.com/office/drawing/2014/main" id="{227F28FB-346D-45F5-A52C-A1B7DBC13191}"/>
              </a:ext>
            </a:extLst>
          </p:cNvPr>
          <p:cNvSpPr txBox="1">
            <a:spLocks/>
          </p:cNvSpPr>
          <p:nvPr/>
        </p:nvSpPr>
        <p:spPr>
          <a:xfrm>
            <a:off x="6411169" y="357847"/>
            <a:ext cx="5548688" cy="50948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charset="2"/>
              <a:buChar char="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3200" b="1" dirty="0" smtClean="0"/>
              <a:t>УРОКИ</a:t>
            </a:r>
            <a:r>
              <a:rPr lang="ru-RU" sz="3200" b="1" baseline="0" dirty="0" smtClean="0"/>
              <a:t> ПО </a:t>
            </a:r>
            <a:r>
              <a:rPr lang="en-US" sz="3200" b="1" dirty="0" smtClean="0"/>
              <a:t>SPIKE PRIME</a:t>
            </a:r>
            <a:endParaRPr lang="en-US" sz="3200" b="1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780A6E-BC42-443E-B6EE-CF18D754C3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b="32885"/>
          <a:stretch/>
        </p:blipFill>
        <p:spPr>
          <a:xfrm>
            <a:off x="239783" y="1052244"/>
            <a:ext cx="2224461" cy="1119706"/>
          </a:xfrm>
          <a:prstGeom prst="rect">
            <a:avLst/>
          </a:prstGeom>
        </p:spPr>
      </p:pic>
      <p:pic>
        <p:nvPicPr>
          <p:cNvPr id="12" name="Picture 11" descr="A picture containing sitting, game, remote, video&#10;&#10;Description automatically generated">
            <a:extLst>
              <a:ext uri="{FF2B5EF4-FFF2-40B4-BE49-F238E27FC236}">
                <a16:creationId xmlns:a16="http://schemas.microsoft.com/office/drawing/2014/main" id="{19D0660C-C674-40CA-9A39-C1E73533C9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4583" t="2888" r="29917" b="4667"/>
          <a:stretch/>
        </p:blipFill>
        <p:spPr>
          <a:xfrm>
            <a:off x="8078140" y="1349910"/>
            <a:ext cx="3563211" cy="407224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692F0F6-55AF-4824-99CB-E83F101B1EC4}"/>
              </a:ext>
            </a:extLst>
          </p:cNvPr>
          <p:cNvGrpSpPr/>
          <p:nvPr/>
        </p:nvGrpSpPr>
        <p:grpSpPr>
          <a:xfrm>
            <a:off x="255889" y="5040728"/>
            <a:ext cx="6364717" cy="1188622"/>
            <a:chOff x="131592" y="5034964"/>
            <a:chExt cx="4773538" cy="1188622"/>
          </a:xfrm>
        </p:grpSpPr>
        <p:pic>
          <p:nvPicPr>
            <p:cNvPr id="13" name="Picture 12" descr="A picture containing drawing, window&#10;&#10;Description automatically generated">
              <a:extLst>
                <a:ext uri="{FF2B5EF4-FFF2-40B4-BE49-F238E27FC236}">
                  <a16:creationId xmlns:a16="http://schemas.microsoft.com/office/drawing/2014/main" id="{5D287EC6-F8B0-448E-8D55-DF322AE18F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26564" y="5034964"/>
              <a:ext cx="1188622" cy="1188622"/>
            </a:xfrm>
            <a:prstGeom prst="rect">
              <a:avLst/>
            </a:prstGeom>
          </p:spPr>
        </p:pic>
        <p:pic>
          <p:nvPicPr>
            <p:cNvPr id="14" name="Picture 13" descr="A picture containing building, drawing&#10;&#10;Description automatically generated">
              <a:extLst>
                <a:ext uri="{FF2B5EF4-FFF2-40B4-BE49-F238E27FC236}">
                  <a16:creationId xmlns:a16="http://schemas.microsoft.com/office/drawing/2014/main" id="{91372CAA-8BA2-4843-A4AF-2048CC06B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592" y="5034964"/>
              <a:ext cx="1188622" cy="1188622"/>
            </a:xfrm>
            <a:prstGeom prst="rect">
              <a:avLst/>
            </a:prstGeom>
          </p:spPr>
        </p:pic>
        <p:pic>
          <p:nvPicPr>
            <p:cNvPr id="15" name="Picture 14" descr="A picture containing drawing, holding&#10;&#10;Description automatically generated">
              <a:extLst>
                <a:ext uri="{FF2B5EF4-FFF2-40B4-BE49-F238E27FC236}">
                  <a16:creationId xmlns:a16="http://schemas.microsoft.com/office/drawing/2014/main" id="{CA9216A7-E69F-420F-8299-1B49C99B4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16508" y="5034964"/>
              <a:ext cx="1188622" cy="1188622"/>
            </a:xfrm>
            <a:prstGeom prst="rect">
              <a:avLst/>
            </a:prstGeom>
          </p:spPr>
        </p:pic>
        <p:pic>
          <p:nvPicPr>
            <p:cNvPr id="16" name="Picture 15" descr="A picture containing drawing, building, purple, window&#10;&#10;Description automatically generated">
              <a:extLst>
                <a:ext uri="{FF2B5EF4-FFF2-40B4-BE49-F238E27FC236}">
                  <a16:creationId xmlns:a16="http://schemas.microsoft.com/office/drawing/2014/main" id="{A73BEF5F-3C41-4C38-9C7F-2522CAC61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21536" y="5034964"/>
              <a:ext cx="1188622" cy="11886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6783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275A-6E23-4F5B-8983-C2CDA441B1BF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170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89601" y="249102"/>
            <a:ext cx="11775439" cy="84045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80" y="292975"/>
            <a:ext cx="11662485" cy="75270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784" y="1140006"/>
            <a:ext cx="11775440" cy="50826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880" y="6321350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81829" y="6317218"/>
            <a:ext cx="1027291" cy="365125"/>
          </a:xfrm>
          <a:prstGeom prst="rect">
            <a:avLst/>
          </a:prstGeom>
        </p:spPr>
        <p:txBody>
          <a:bodyPr/>
          <a:lstStyle/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59C872A-C57F-4B1F-AFD0-FDF125C3C485}"/>
              </a:ext>
            </a:extLst>
          </p:cNvPr>
          <p:cNvCxnSpPr/>
          <p:nvPr/>
        </p:nvCxnSpPr>
        <p:spPr>
          <a:xfrm>
            <a:off x="233680" y="6316935"/>
            <a:ext cx="11775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781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603529" y="5141974"/>
            <a:ext cx="10984943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25" y="3036573"/>
            <a:ext cx="1065300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4925" y="4541417"/>
            <a:ext cx="1065300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B4275A-6E23-4F5B-8983-C2CDA441B1BF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F621E0-AEE7-4799-81EB-EB99ED60C8DF}"/>
              </a:ext>
            </a:extLst>
          </p:cNvPr>
          <p:cNvSpPr>
            <a:spLocks noChangeAspect="1"/>
          </p:cNvSpPr>
          <p:nvPr/>
        </p:nvSpPr>
        <p:spPr>
          <a:xfrm>
            <a:off x="189601" y="249102"/>
            <a:ext cx="11775439" cy="84045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40FAB25-E17C-4189-8846-137BC28A1EB3}"/>
              </a:ext>
            </a:extLst>
          </p:cNvPr>
          <p:cNvSpPr txBox="1">
            <a:spLocks/>
          </p:cNvSpPr>
          <p:nvPr/>
        </p:nvSpPr>
        <p:spPr>
          <a:xfrm>
            <a:off x="233680" y="292975"/>
            <a:ext cx="11662485" cy="7527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/>
              <a:t>Click to edit Master title style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73628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9600" y="1174924"/>
            <a:ext cx="5580272" cy="4967864"/>
          </a:xfrm>
        </p:spPr>
        <p:txBody>
          <a:bodyPr>
            <a:normAutofit/>
          </a:bodyPr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3670" y="1177439"/>
            <a:ext cx="5635215" cy="4967864"/>
          </a:xfrm>
        </p:spPr>
        <p:txBody>
          <a:bodyPr>
            <a:normAutofit/>
          </a:bodyPr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93A4B09-24AC-454E-8A0C-D31EDE125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880" y="6266486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C4D01-901A-4258-A65D-27A4329F0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1829" y="6280642"/>
            <a:ext cx="1027291" cy="365125"/>
          </a:xfrm>
          <a:prstGeom prst="rect">
            <a:avLst/>
          </a:prstGeom>
        </p:spPr>
        <p:txBody>
          <a:bodyPr/>
          <a:lstStyle/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E3A7F9C-E99E-44C1-89A0-A6ED28ADCEF0}"/>
              </a:ext>
            </a:extLst>
          </p:cNvPr>
          <p:cNvCxnSpPr/>
          <p:nvPr/>
        </p:nvCxnSpPr>
        <p:spPr>
          <a:xfrm>
            <a:off x="233680" y="6316935"/>
            <a:ext cx="11775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F86C8F5-3CD8-41C6-A6C4-EF53AE7214CB}"/>
              </a:ext>
            </a:extLst>
          </p:cNvPr>
          <p:cNvSpPr>
            <a:spLocks noChangeAspect="1"/>
          </p:cNvSpPr>
          <p:nvPr/>
        </p:nvSpPr>
        <p:spPr>
          <a:xfrm>
            <a:off x="189601" y="249102"/>
            <a:ext cx="11775439" cy="84045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89BF07E-558D-420A-943A-465BCC227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292975"/>
            <a:ext cx="11662485" cy="75270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45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2959" y="2228003"/>
            <a:ext cx="4791333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4924" y="2926052"/>
            <a:ext cx="5199369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25745" y="2228003"/>
            <a:ext cx="480218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210216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1DB4275A-6E23-4F5B-8983-C2CDA441B1BF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7E6853-34E8-4052-808F-422B5860D591}"/>
              </a:ext>
            </a:extLst>
          </p:cNvPr>
          <p:cNvSpPr>
            <a:spLocks noChangeAspect="1"/>
          </p:cNvSpPr>
          <p:nvPr/>
        </p:nvSpPr>
        <p:spPr>
          <a:xfrm>
            <a:off x="189601" y="249102"/>
            <a:ext cx="11775439" cy="84045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EFA1566-CE68-450F-950A-CED460092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292975"/>
            <a:ext cx="11662485" cy="75270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99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2632993-FC7F-42E0-9D01-6C58965FB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880" y="6266486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7B8D68D-165F-4007-99ED-9807B7E8C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1829" y="6280642"/>
            <a:ext cx="1027291" cy="365125"/>
          </a:xfrm>
          <a:prstGeom prst="rect">
            <a:avLst/>
          </a:prstGeom>
        </p:spPr>
        <p:txBody>
          <a:bodyPr/>
          <a:lstStyle/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2068E05-BA91-41C0-82CA-8F2AD35C67E8}"/>
              </a:ext>
            </a:extLst>
          </p:cNvPr>
          <p:cNvCxnSpPr/>
          <p:nvPr/>
        </p:nvCxnSpPr>
        <p:spPr>
          <a:xfrm>
            <a:off x="233680" y="6316935"/>
            <a:ext cx="11775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2971BF8-D77B-4814-931D-48F5EB38C3C1}"/>
              </a:ext>
            </a:extLst>
          </p:cNvPr>
          <p:cNvSpPr>
            <a:spLocks noChangeAspect="1"/>
          </p:cNvSpPr>
          <p:nvPr/>
        </p:nvSpPr>
        <p:spPr>
          <a:xfrm>
            <a:off x="189601" y="249102"/>
            <a:ext cx="11775439" cy="84045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7D59584-71E8-443A-AF13-6C99AD608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292975"/>
            <a:ext cx="11662485" cy="75270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16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E18750-3B08-429F-A276-D977DF7F7295}"/>
              </a:ext>
            </a:extLst>
          </p:cNvPr>
          <p:cNvSpPr>
            <a:spLocks noChangeAspect="1"/>
          </p:cNvSpPr>
          <p:nvPr/>
        </p:nvSpPr>
        <p:spPr>
          <a:xfrm>
            <a:off x="189601" y="249102"/>
            <a:ext cx="11775439" cy="84045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9B12976-4243-42C3-AD82-864781743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292975"/>
            <a:ext cx="11662485" cy="752706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B5BF95A-3885-4491-876B-4C99D444A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1829" y="6280642"/>
            <a:ext cx="1027291" cy="365125"/>
          </a:xfrm>
          <a:prstGeom prst="rect">
            <a:avLst/>
          </a:prstGeom>
        </p:spPr>
        <p:txBody>
          <a:bodyPr/>
          <a:lstStyle/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625C0E0-87AD-4A9A-8CC2-D51E549C54AC}"/>
              </a:ext>
            </a:extLst>
          </p:cNvPr>
          <p:cNvCxnSpPr/>
          <p:nvPr/>
        </p:nvCxnSpPr>
        <p:spPr>
          <a:xfrm>
            <a:off x="233680" y="6316935"/>
            <a:ext cx="11775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57F6DEB-B3FE-4632-A871-23BAA7FEA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880" y="6266486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07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603529" y="5141973"/>
            <a:ext cx="10984943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137" y="5262296"/>
            <a:ext cx="4715500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199" y="601200"/>
            <a:ext cx="109872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687103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DB4275A-6E23-4F5B-8983-C2CDA441B1BF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6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923" y="4693389"/>
            <a:ext cx="10653003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7458" y="599725"/>
            <a:ext cx="10984941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4923" y="5260127"/>
            <a:ext cx="10653003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12436" y="5956137"/>
            <a:ext cx="2844800" cy="365125"/>
          </a:xfrm>
          <a:prstGeom prst="rect">
            <a:avLst/>
          </a:prstGeom>
        </p:spPr>
        <p:txBody>
          <a:bodyPr/>
          <a:lstStyle/>
          <a:p>
            <a:fld id="{1DB4275A-6E23-4F5B-8983-C2CDA441B1BF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74924" y="5951811"/>
            <a:ext cx="6494113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00635" y="5956137"/>
            <a:ext cx="1027291" cy="365125"/>
          </a:xfrm>
          <a:prstGeom prst="rect">
            <a:avLst/>
          </a:prstGeom>
        </p:spPr>
        <p:txBody>
          <a:bodyPr/>
          <a:lstStyle/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1053" y="270617"/>
            <a:ext cx="11779988" cy="6975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053" y="1059264"/>
            <a:ext cx="11779988" cy="48238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1053" y="111873"/>
            <a:ext cx="3901440" cy="108000"/>
          </a:xfrm>
          <a:prstGeom prst="rect">
            <a:avLst/>
          </a:prstGeom>
          <a:solidFill>
            <a:srgbClr val="65D7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8069601" y="111873"/>
            <a:ext cx="3901440" cy="108000"/>
          </a:xfrm>
          <a:prstGeom prst="rect">
            <a:avLst/>
          </a:prstGeom>
          <a:solidFill>
            <a:srgbClr val="FFD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130327" y="111873"/>
            <a:ext cx="3901440" cy="108000"/>
          </a:xfrm>
          <a:prstGeom prst="rect">
            <a:avLst/>
          </a:prstGeom>
          <a:solidFill>
            <a:srgbClr val="961B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010EC07-0A4A-4C6A-950D-55707B6C7F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880" y="6266486"/>
            <a:ext cx="6494113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C4CC031-9FAD-457B-A616-9F45DA2DE9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1829" y="6280642"/>
            <a:ext cx="1027291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118E5E57-14A4-42B4-A0AB-A15D2EA1363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AF90A68-628C-4E8F-BCF5-404070DD47EC}"/>
              </a:ext>
            </a:extLst>
          </p:cNvPr>
          <p:cNvCxnSpPr/>
          <p:nvPr/>
        </p:nvCxnSpPr>
        <p:spPr>
          <a:xfrm>
            <a:off x="233680" y="6316935"/>
            <a:ext cx="11775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6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1984" y="465992"/>
            <a:ext cx="10234246" cy="28417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Мастер-класс «Основы работы с конструктором «</a:t>
            </a:r>
            <a:r>
              <a:rPr lang="en-US" dirty="0" smtClean="0">
                <a:solidFill>
                  <a:schemeClr val="tx1"/>
                </a:solidFill>
              </a:rPr>
              <a:t>Lego spike prime</a:t>
            </a:r>
            <a:r>
              <a:rPr lang="ru-RU" dirty="0" smtClean="0">
                <a:solidFill>
                  <a:schemeClr val="tx1"/>
                </a:solidFill>
              </a:rPr>
              <a:t>»»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avatars.mds.yandex.net/i?id=3eb9f39ae28ee302ce9db18bcb834f1c-429845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144" y="3640016"/>
            <a:ext cx="45720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b6674dbe7469de2310032c3ba4e44b5f3af88a21-5229425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706" y="3631223"/>
            <a:ext cx="4572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320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7961" y="2071932"/>
            <a:ext cx="9144000" cy="2387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Следование по </a:t>
            </a:r>
            <a:r>
              <a:rPr lang="ru-RU" dirty="0" smtClean="0">
                <a:solidFill>
                  <a:schemeClr val="tx1"/>
                </a:solidFill>
              </a:rPr>
              <a:t>линии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63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3662" y="580293"/>
            <a:ext cx="9144000" cy="108328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s://avatars.mds.yandex.net/i?id=f7fffc35e9a6600660c8aab994c7a441369856cd-401748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782" y="1760537"/>
            <a:ext cx="6447505" cy="424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6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Обзор набора </a:t>
            </a:r>
            <a:r>
              <a:rPr lang="en-US" dirty="0" smtClean="0">
                <a:solidFill>
                  <a:schemeClr val="tx1"/>
                </a:solidFill>
              </a:rPr>
              <a:t>spike prime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659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53916" y="105507"/>
            <a:ext cx="5005754" cy="50299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Обзор набора </a:t>
            </a:r>
            <a:r>
              <a:rPr lang="en-US" sz="2000" dirty="0">
                <a:solidFill>
                  <a:schemeClr val="tx1"/>
                </a:solidFill>
              </a:rPr>
              <a:t>spike prime</a:t>
            </a:r>
            <a:endParaRPr lang="ru-RU" sz="2000" dirty="0"/>
          </a:p>
        </p:txBody>
      </p:sp>
      <p:pic>
        <p:nvPicPr>
          <p:cNvPr id="2050" name="Picture 2" descr="https://rank-top.ru/wp-content/uploads/2021/10/konstruktor-lego-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336" y="824400"/>
            <a:ext cx="8286750" cy="53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40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553916" y="105507"/>
            <a:ext cx="5005754" cy="5029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0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smtClean="0">
                <a:solidFill>
                  <a:schemeClr val="tx1"/>
                </a:solidFill>
              </a:rPr>
              <a:t>Обзор набора </a:t>
            </a:r>
            <a:r>
              <a:rPr lang="en-US" sz="2000" smtClean="0">
                <a:solidFill>
                  <a:schemeClr val="tx1"/>
                </a:solidFill>
              </a:rPr>
              <a:t>spike prime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6134" t="4055" r="16323" b="-225"/>
          <a:stretch/>
        </p:blipFill>
        <p:spPr>
          <a:xfrm>
            <a:off x="4334608" y="1195880"/>
            <a:ext cx="7551896" cy="50378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825" y="1195880"/>
            <a:ext cx="1773482" cy="191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0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8588" y="237392"/>
            <a:ext cx="9144000" cy="196361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Начало работы с конструктором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6808" y="2201007"/>
            <a:ext cx="5952392" cy="417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56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936" y="0"/>
            <a:ext cx="11811001" cy="188338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Задачи соревновательного характера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006479"/>
            <a:ext cx="12109937" cy="391953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Езда по заданной траектории (прямо, квадрат, восьмерка, произвольна трасса);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Езда по прямой линии с объездом препятствий;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Следование по линии;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Езда </a:t>
            </a:r>
            <a:r>
              <a:rPr lang="ru-RU" dirty="0" smtClean="0"/>
              <a:t>по линии с </a:t>
            </a:r>
            <a:r>
              <a:rPr lang="ru-RU" dirty="0"/>
              <a:t>объездом </a:t>
            </a:r>
            <a:r>
              <a:rPr lang="ru-RU" dirty="0" smtClean="0"/>
              <a:t>препятствий (слалом);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err="1" smtClean="0"/>
              <a:t>Кегельринг</a:t>
            </a:r>
            <a:r>
              <a:rPr lang="ru-RU" dirty="0" smtClean="0"/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Лабиринт;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Сумо.</a:t>
            </a:r>
            <a:endParaRPr lang="ru-RU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14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900" y="720602"/>
            <a:ext cx="10591799" cy="111845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Сборка Робота для соревнований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2094401"/>
            <a:ext cx="5228493" cy="3702474"/>
          </a:xfrm>
          <a:prstGeom prst="rect">
            <a:avLst/>
          </a:prstGeom>
        </p:spPr>
      </p:pic>
      <p:pic>
        <p:nvPicPr>
          <p:cNvPr id="3074" name="Picture 2" descr="https://avatars.mds.yandex.net/i?id=3b8cec2d1ddba0c38adcb9eba1a5a10e0a41c5cc-7086222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252" y="2421637"/>
            <a:ext cx="37242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02523" y="5843581"/>
            <a:ext cx="2461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26 шага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104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5314" y="1588355"/>
            <a:ext cx="11764107" cy="23876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Езда по заданной траектории</a:t>
            </a:r>
          </a:p>
        </p:txBody>
      </p:sp>
    </p:spTree>
    <p:extLst>
      <p:ext uri="{BB962C8B-B14F-4D97-AF65-F5344CB8AC3E}">
        <p14:creationId xmlns:p14="http://schemas.microsoft.com/office/powerpoint/2010/main" val="223867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1924" y="206313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Езда по прямой линии с объездом </a:t>
            </a:r>
            <a:r>
              <a:rPr lang="ru-RU" dirty="0" smtClean="0">
                <a:solidFill>
                  <a:schemeClr val="tx1"/>
                </a:solidFill>
              </a:rPr>
              <a:t>препятствий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5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Spike Prime Lesson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D500"/>
      </a:accent1>
      <a:accent2>
        <a:srgbClr val="961BDB"/>
      </a:accent2>
      <a:accent3>
        <a:srgbClr val="FF0000"/>
      </a:accent3>
      <a:accent4>
        <a:srgbClr val="65D7FF"/>
      </a:accent4>
      <a:accent5>
        <a:srgbClr val="5B9BD5"/>
      </a:accent5>
      <a:accent6>
        <a:srgbClr val="70AD47"/>
      </a:accent6>
      <a:hlink>
        <a:srgbClr val="961BDB"/>
      </a:hlink>
      <a:folHlink>
        <a:srgbClr val="65D7FF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2" id="{FF6B67B7-006C-4019-A898-18C3A1EA25D7}" vid="{3AAC2D76-C317-4194-9159-11F2ED3597F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5C616C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2 Обзор модуля Smarthub. Экран, кнопки управления, индикатор состояния, порты.</Template>
  <TotalTime>203</TotalTime>
  <Words>97</Words>
  <Application>Microsoft Office PowerPoint</Application>
  <PresentationFormat>Широкоэкранный</PresentationFormat>
  <Paragraphs>20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Corbel</vt:lpstr>
      <vt:lpstr>Gill Sans MT</vt:lpstr>
      <vt:lpstr>Wingdings 2</vt:lpstr>
      <vt:lpstr>Тема2</vt:lpstr>
      <vt:lpstr>Мастер-класс «Основы работы с конструктором «Lego spike prime»»</vt:lpstr>
      <vt:lpstr>Обзор набора spike prime</vt:lpstr>
      <vt:lpstr>Обзор набора spike prime</vt:lpstr>
      <vt:lpstr>Презентация PowerPoint</vt:lpstr>
      <vt:lpstr>Начало работы с конструктором</vt:lpstr>
      <vt:lpstr>Задачи соревновательного характера</vt:lpstr>
      <vt:lpstr>Сборка Робота для соревнований</vt:lpstr>
      <vt:lpstr>Езда по заданной траектории</vt:lpstr>
      <vt:lpstr>Езда по прямой линии с объездом препятствий </vt:lpstr>
      <vt:lpstr>Следование по линии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14</cp:revision>
  <dcterms:created xsi:type="dcterms:W3CDTF">2022-12-04T06:53:10Z</dcterms:created>
  <dcterms:modified xsi:type="dcterms:W3CDTF">2022-12-04T10:16:36Z</dcterms:modified>
</cp:coreProperties>
</file>