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8" r:id="rId3"/>
    <p:sldId id="259" r:id="rId4"/>
    <p:sldId id="257" r:id="rId5"/>
    <p:sldId id="262" r:id="rId6"/>
    <p:sldId id="263" r:id="rId7"/>
    <p:sldId id="275" r:id="rId8"/>
    <p:sldId id="277" r:id="rId9"/>
    <p:sldId id="279" r:id="rId10"/>
    <p:sldId id="281" r:id="rId11"/>
    <p:sldId id="284" r:id="rId12"/>
    <p:sldId id="285" r:id="rId13"/>
    <p:sldId id="286" r:id="rId14"/>
    <p:sldId id="287" r:id="rId15"/>
    <p:sldId id="288" r:id="rId16"/>
    <p:sldId id="28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BC61-BE78-48F5-A934-6492C019AA4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2708-5162-4CCE-A7F1-5E50280A1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573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BC61-BE78-48F5-A934-6492C019AA4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2708-5162-4CCE-A7F1-5E50280A1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783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BC61-BE78-48F5-A934-6492C019AA4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2708-5162-4CCE-A7F1-5E50280A188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781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BC61-BE78-48F5-A934-6492C019AA4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2708-5162-4CCE-A7F1-5E50280A1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796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BC61-BE78-48F5-A934-6492C019AA4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2708-5162-4CCE-A7F1-5E50280A188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67583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BC61-BE78-48F5-A934-6492C019AA4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2708-5162-4CCE-A7F1-5E50280A1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225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BC61-BE78-48F5-A934-6492C019AA4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2708-5162-4CCE-A7F1-5E50280A1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973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BC61-BE78-48F5-A934-6492C019AA4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2708-5162-4CCE-A7F1-5E50280A1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017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BC61-BE78-48F5-A934-6492C019AA4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2708-5162-4CCE-A7F1-5E50280A1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954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BC61-BE78-48F5-A934-6492C019AA4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2708-5162-4CCE-A7F1-5E50280A1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693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BC61-BE78-48F5-A934-6492C019AA4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2708-5162-4CCE-A7F1-5E50280A1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741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BC61-BE78-48F5-A934-6492C019AA4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2708-5162-4CCE-A7F1-5E50280A1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279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BC61-BE78-48F5-A934-6492C019AA4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2708-5162-4CCE-A7F1-5E50280A1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202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BC61-BE78-48F5-A934-6492C019AA4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2708-5162-4CCE-A7F1-5E50280A1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79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BC61-BE78-48F5-A934-6492C019AA4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2708-5162-4CCE-A7F1-5E50280A1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299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BC61-BE78-48F5-A934-6492C019AA4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2708-5162-4CCE-A7F1-5E50280A1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320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0BC61-BE78-48F5-A934-6492C019AA4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DA02708-5162-4CCE-A7F1-5E50280A1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4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295" y="848140"/>
            <a:ext cx="11076408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48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«Использование мнемотехники как дополнительного способа</a:t>
            </a:r>
            <a:br>
              <a:rPr lang="ru-RU" sz="48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48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развития речи  детей с интеллектуальными нарушениями»</a:t>
            </a:r>
            <a:br>
              <a:rPr lang="ru-RU" sz="48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48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56978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24612"/>
              </p:ext>
            </p:extLst>
          </p:nvPr>
        </p:nvGraphicFramePr>
        <p:xfrm>
          <a:off x="1020416" y="1219197"/>
          <a:ext cx="8415132" cy="4784036"/>
        </p:xfrm>
        <a:graphic>
          <a:graphicData uri="http://schemas.openxmlformats.org/drawingml/2006/table">
            <a:tbl>
              <a:tblPr firstRow="1" firstCol="1" bandRow="1"/>
              <a:tblGrid>
                <a:gridCol w="2876630"/>
                <a:gridCol w="2786205"/>
                <a:gridCol w="2752297"/>
              </a:tblGrid>
              <a:tr h="11960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8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60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60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60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8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104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2696" y="583096"/>
            <a:ext cx="77657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 startAt="2"/>
            </a:pPr>
            <a:r>
              <a:rPr 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Метод </a:t>
            </a: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«Цепочка». </a:t>
            </a:r>
            <a:r>
              <a:rPr lang="ru-RU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Мнемодорожка</a:t>
            </a:r>
            <a:endParaRPr lang="ru-RU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«Как наказали медведя» сказка</a:t>
            </a:r>
          </a:p>
          <a:p>
            <a:endParaRPr lang="ru-RU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94999"/>
              </p:ext>
            </p:extLst>
          </p:nvPr>
        </p:nvGraphicFramePr>
        <p:xfrm>
          <a:off x="1192697" y="1660314"/>
          <a:ext cx="7765772" cy="3468277"/>
        </p:xfrm>
        <a:graphic>
          <a:graphicData uri="http://schemas.openxmlformats.org/drawingml/2006/table">
            <a:tbl>
              <a:tblPr firstRow="1" firstCol="1" bandRow="1"/>
              <a:tblGrid>
                <a:gridCol w="1941443"/>
                <a:gridCol w="1941443"/>
                <a:gridCol w="1941443"/>
                <a:gridCol w="1941443"/>
              </a:tblGrid>
              <a:tr h="23121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ru-RU" sz="320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Хозяин-медведь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ru-RU" sz="320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Куда глаза глядят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ru-RU" sz="320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Огромная тайга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ru-RU" sz="320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Судья лось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0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ru-RU" sz="320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заточить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ru-RU" sz="320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полжизни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ru-RU" sz="320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берлога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ru-RU" sz="3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смирный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749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534" y="1332055"/>
            <a:ext cx="2709432" cy="17681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6625" y="1534521"/>
            <a:ext cx="1528833" cy="15657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9867" y="1619873"/>
            <a:ext cx="1362237" cy="14803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4226" y="1619873"/>
            <a:ext cx="1343431" cy="14895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26411" y="3615407"/>
            <a:ext cx="1790214" cy="134090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86841" y="3615407"/>
            <a:ext cx="1409866" cy="134090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41774" y="3608766"/>
            <a:ext cx="1510671" cy="134754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232453" y="291548"/>
            <a:ext cx="65847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Метод «Цепочка». </a:t>
            </a:r>
            <a:r>
              <a:rPr lang="ru-RU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Мнемодорожка</a:t>
            </a:r>
            <a:endParaRPr lang="ru-RU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«Как наказали медведя» </a:t>
            </a:r>
            <a:r>
              <a:rPr 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сказка</a:t>
            </a:r>
            <a:endParaRPr lang="ru-RU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3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0417" y="636104"/>
            <a:ext cx="69616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2. Метод историй. </a:t>
            </a:r>
            <a:r>
              <a:rPr lang="ru-RU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Мнемотаблица</a:t>
            </a:r>
            <a:endParaRPr lang="ru-RU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«Кавказский пленник» Л.Н. Толстой</a:t>
            </a:r>
            <a:endParaRPr lang="ru-RU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530" y="2205764"/>
            <a:ext cx="6162261" cy="426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49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6922" y="755374"/>
            <a:ext cx="65191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3.	Метод Цицерона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226" y="1340150"/>
            <a:ext cx="8097078" cy="524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7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8870" y="611043"/>
            <a:ext cx="93295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Вывод: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28870" y="1195817"/>
            <a:ext cx="992587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Мнемотехника </a:t>
            </a: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помогает  развивать психические процессы: внимание, память, мышление; </a:t>
            </a:r>
          </a:p>
          <a:p>
            <a:r>
              <a:rPr 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- развивает </a:t>
            </a: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все компоненты речи;</a:t>
            </a:r>
          </a:p>
          <a:p>
            <a:r>
              <a:rPr 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- воспитывает </a:t>
            </a: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у детей потребность в речевом общении для лучшей адаптации в современном обществе. </a:t>
            </a:r>
          </a:p>
        </p:txBody>
      </p:sp>
    </p:spTree>
    <p:extLst>
      <p:ext uri="{BB962C8B-B14F-4D97-AF65-F5344CB8AC3E}">
        <p14:creationId xmlns:p14="http://schemas.microsoft.com/office/powerpoint/2010/main" val="59680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3356" y="2411896"/>
            <a:ext cx="7100645" cy="1630016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СПАСИБО ЗА ВНИМАНИЕ!</a:t>
            </a:r>
            <a:endParaRPr lang="ru-RU" sz="4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89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4157" y="1815547"/>
            <a:ext cx="1019092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Память</a:t>
            </a:r>
            <a:r>
              <a:rPr lang="ru-RU" sz="3600" dirty="0">
                <a:latin typeface="Calibri" panose="020F0502020204030204" pitchFamily="34" charset="0"/>
                <a:cs typeface="Calibri" panose="020F0502020204030204" pitchFamily="34" charset="0"/>
              </a:rPr>
              <a:t> – высшая психическая функция, заключающаяся в накоплении, сохранении и воспроизведении информации, в том числе, и посредством волевых усилий.</a:t>
            </a:r>
          </a:p>
        </p:txBody>
      </p:sp>
    </p:spTree>
    <p:extLst>
      <p:ext uri="{BB962C8B-B14F-4D97-AF65-F5344CB8AC3E}">
        <p14:creationId xmlns:p14="http://schemas.microsoft.com/office/powerpoint/2010/main" val="147390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9113" y="702365"/>
            <a:ext cx="10747513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Виды </a:t>
            </a:r>
            <a:r>
              <a:rPr lang="ru-RU" sz="32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памяти</a:t>
            </a:r>
            <a:endParaRPr lang="ru-RU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Моментальная</a:t>
            </a: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 – длится до </a:t>
            </a:r>
            <a:r>
              <a:rPr 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секунды, ровно столько, сколько нужно, чтобы органы чувств зафиксировали внешний раздражитель. </a:t>
            </a:r>
            <a:endParaRPr lang="ru-RU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32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Кратковременная</a:t>
            </a:r>
            <a:r>
              <a:rPr 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сохраняет небольшой объём информации, необходимой в данный момент</a:t>
            </a:r>
            <a:r>
              <a:rPr 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Оперативная</a:t>
            </a: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 отвечает за знания, актуальные в течение определённого промежутка времени.</a:t>
            </a:r>
          </a:p>
          <a:p>
            <a:r>
              <a:rPr 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Долговременная</a:t>
            </a: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 хранит знания, многократно повторённые и закреплённые при помощи систематического воспроизведения.</a:t>
            </a:r>
          </a:p>
          <a:p>
            <a:endParaRPr lang="ru-RU" sz="3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28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2452" y="1046922"/>
            <a:ext cx="1019092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Мнемотехника, или мнемоника</a:t>
            </a:r>
            <a:r>
              <a:rPr 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, — это совокупность приёмов, увеличивающих объём памяти и облегчающих запоминание информации.</a:t>
            </a:r>
          </a:p>
          <a:p>
            <a:endParaRPr lang="ru-RU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В основе мнемонического запоминания лежит визуализация — образное конспектирование, во время которого абстрактные понятия получают визуальные, аудиальные или кинестетические воплощения в памяти. </a:t>
            </a:r>
            <a:endParaRPr lang="ru-RU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88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7653" y="742122"/>
            <a:ext cx="9952382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Приёмы мнемотехник.</a:t>
            </a:r>
            <a:endParaRPr lang="ru-RU" sz="32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32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Число-буквенный </a:t>
            </a:r>
            <a:r>
              <a:rPr 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код</a:t>
            </a:r>
          </a:p>
          <a:p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Данная мнемотехника подходит, когда необходимо выучить ряд </a:t>
            </a:r>
            <a:r>
              <a:rPr 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чисел. </a:t>
            </a: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В ней ряд согласных соответствует каждой цифре от нуля до девятки</a:t>
            </a:r>
            <a:r>
              <a:rPr 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Метод Цицерона</a:t>
            </a:r>
          </a:p>
          <a:p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Это метод – способ запоминания, при котором нужно представить себя в хорошо знакомом помещении. Начинать нужно с того, что  каждый неподвижный объект соотносить со словом. </a:t>
            </a:r>
          </a:p>
          <a:p>
            <a:endParaRPr lang="ru-RU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8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6677" y="901150"/>
            <a:ext cx="10694505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Метод </a:t>
            </a:r>
            <a:r>
              <a:rPr 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историй</a:t>
            </a:r>
          </a:p>
          <a:p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Данная мнемотехника тоже требует задействовать фантазию и эмоции. Смысл её в том, что с запоминаемыми словами нужно сочинить или изложить историю и добавить красок, чтобы можно было визуализировать образы</a:t>
            </a:r>
            <a:r>
              <a:rPr 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Рифмы</a:t>
            </a:r>
          </a:p>
          <a:p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Этот метод  известен  со школьных лет. При изучении геометрического материала стишок «биссектриса – это крыса, которая бегает по углам и делит угол пополам»? Информация в стихах запоминается проще.</a:t>
            </a:r>
          </a:p>
          <a:p>
            <a:endParaRPr lang="ru-RU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24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3339" y="212035"/>
            <a:ext cx="10177670" cy="7243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«Использование мнемотехники как дополнительного способа</a:t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развития речи  детей с интеллектуальными нарушениями</a:t>
            </a:r>
            <a:r>
              <a:rPr 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</a:p>
          <a:p>
            <a:pPr lvl="0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Мнемотехника</a:t>
            </a: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 – это система методов и приемов, обеспечивающих эффективное запоминание, успешное освоение детьми знаний об особенностях объектов природы, об окружающем мире, эффективное запоминание структуры рассказа, сохранение и воспроизведение информации, и конечно развитие речи.</a:t>
            </a:r>
          </a:p>
          <a:p>
            <a:pPr lvl="0" algn="ctr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sz="4800" dirty="0"/>
              <a:t/>
            </a:r>
            <a:br>
              <a:rPr lang="ru-RU" sz="4800" dirty="0"/>
            </a:b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19092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96347" y="159027"/>
            <a:ext cx="10455965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Что дает мнемотехника?</a:t>
            </a:r>
          </a:p>
          <a:p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1. Расширяется не только словарный запас, но и знания об окружающем мире.</a:t>
            </a:r>
          </a:p>
          <a:p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2.  Появляется желание рассказывать — </a:t>
            </a:r>
            <a:r>
              <a:rPr 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ребенок понимает</a:t>
            </a: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, что это совсем не трудно.</a:t>
            </a:r>
          </a:p>
          <a:p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3.  Заучивание стихов превращается в игру, которая очень нравится детям.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Мнемоническое </a:t>
            </a:r>
            <a:r>
              <a:rPr 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запоминание состоит из четырех этапов:</a:t>
            </a:r>
          </a:p>
          <a:p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  1.   кодирование в образы;</a:t>
            </a:r>
          </a:p>
          <a:p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  2.  запоминание (соединение двух образов);</a:t>
            </a:r>
          </a:p>
          <a:p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  3.  запоминание последовательности;</a:t>
            </a:r>
          </a:p>
          <a:p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  4.  закрепление в памяти.</a:t>
            </a:r>
          </a:p>
          <a:p>
            <a:endParaRPr lang="ru-RU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91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0174" y="1086678"/>
            <a:ext cx="868017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Приёмы мнемотехники:</a:t>
            </a:r>
          </a:p>
          <a:p>
            <a:pPr marL="742950" indent="-742950">
              <a:buAutoNum type="arabicPeriod"/>
            </a:pPr>
            <a:r>
              <a:rPr lang="ru-RU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Буквенный код. </a:t>
            </a:r>
            <a:r>
              <a:rPr lang="ru-RU" sz="3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Мнемоквадрат</a:t>
            </a:r>
            <a:endParaRPr lang="ru-RU" sz="3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indent="-742950">
              <a:buAutoNum type="arabicPeriod"/>
            </a:pPr>
            <a:endParaRPr lang="ru-RU" sz="3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3600" i="1" dirty="0">
                <a:latin typeface="Calibri" panose="020F0502020204030204" pitchFamily="34" charset="0"/>
                <a:cs typeface="Calibri" panose="020F0502020204030204" pitchFamily="34" charset="0"/>
              </a:rPr>
              <a:t>Суровой дышит осенью</a:t>
            </a:r>
          </a:p>
          <a:p>
            <a:r>
              <a:rPr lang="ru-RU" sz="3600" i="1" dirty="0">
                <a:latin typeface="Calibri" panose="020F0502020204030204" pitchFamily="34" charset="0"/>
                <a:cs typeface="Calibri" panose="020F0502020204030204" pitchFamily="34" charset="0"/>
              </a:rPr>
              <a:t>Прозрачная вода.</a:t>
            </a:r>
          </a:p>
          <a:p>
            <a:r>
              <a:rPr lang="ru-RU" sz="3600" i="1" dirty="0">
                <a:latin typeface="Calibri" panose="020F0502020204030204" pitchFamily="34" charset="0"/>
                <a:cs typeface="Calibri" panose="020F0502020204030204" pitchFamily="34" charset="0"/>
              </a:rPr>
              <a:t>Деревья листья сбросили,</a:t>
            </a:r>
          </a:p>
          <a:p>
            <a:r>
              <a:rPr lang="ru-RU" sz="3600" i="1" dirty="0">
                <a:latin typeface="Calibri" panose="020F0502020204030204" pitchFamily="34" charset="0"/>
                <a:cs typeface="Calibri" panose="020F0502020204030204" pitchFamily="34" charset="0"/>
              </a:rPr>
              <a:t>Встречая холода.</a:t>
            </a:r>
          </a:p>
          <a:p>
            <a:endParaRPr lang="ru-RU" sz="3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indent="-742950">
              <a:buAutoNum type="arabicPeriod"/>
            </a:pPr>
            <a:endParaRPr lang="ru-RU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31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810</TotalTime>
  <Words>468</Words>
  <Application>Microsoft Office PowerPoint</Application>
  <PresentationFormat>Широкоэкранный</PresentationFormat>
  <Paragraphs>73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МНЕМОТЕХНИКА</dc:title>
  <dc:creator>Светлана</dc:creator>
  <cp:lastModifiedBy>Светлана</cp:lastModifiedBy>
  <cp:revision>29</cp:revision>
  <dcterms:created xsi:type="dcterms:W3CDTF">2024-01-10T09:49:16Z</dcterms:created>
  <dcterms:modified xsi:type="dcterms:W3CDTF">2024-01-17T07:57:32Z</dcterms:modified>
</cp:coreProperties>
</file>